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87" r:id="rId2"/>
    <p:sldId id="291" r:id="rId3"/>
    <p:sldId id="297" r:id="rId4"/>
    <p:sldId id="285" r:id="rId5"/>
    <p:sldId id="293" r:id="rId6"/>
    <p:sldId id="294" r:id="rId7"/>
    <p:sldId id="295" r:id="rId8"/>
    <p:sldId id="296" r:id="rId9"/>
    <p:sldId id="283" r:id="rId10"/>
    <p:sldId id="271" r:id="rId11"/>
    <p:sldId id="270" r:id="rId12"/>
    <p:sldId id="286" r:id="rId13"/>
    <p:sldId id="29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B06EE-3BAB-4BC1-9981-03D6474664C8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28657-8183-4C77-9741-F41E7F7FF5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28657-8183-4C77-9741-F41E7F7FF58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71472" y="135729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</a:rPr>
              <a:t/>
            </a:r>
            <a:br>
              <a:rPr lang="ru-RU" sz="1400" b="1" dirty="0" smtClean="0">
                <a:solidFill>
                  <a:schemeClr val="accent1"/>
                </a:solidFill>
              </a:rPr>
            </a:br>
            <a:r>
              <a:rPr lang="ru-RU" sz="1400" dirty="0" smtClean="0">
                <a:solidFill>
                  <a:schemeClr val="accent1"/>
                </a:solidFill>
              </a:rPr>
              <a:t/>
            </a:r>
            <a:br>
              <a:rPr lang="ru-RU" sz="1400" dirty="0" smtClean="0">
                <a:solidFill>
                  <a:schemeClr val="accent1"/>
                </a:solidFill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РЕСУРСНО-ВНЕДРЕНЧЕСКИЙ ЦЕНТР ИННОВАЦИЙ «ШКОЛА ЭФФЕКТИВНОЙ САМОРЕАЛИЗАЦИИ» </a:t>
            </a:r>
            <a:br>
              <a:rPr lang="ru-RU" sz="1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«ЦДОД городского округа СТРЕЖЕВОЙ»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G:\РВЦИ\СТАЖИРОВКА НАШЕ\КОНФЕРЕНЦИЯ 2016\ЦДОД\DSC_022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331" t="2702" r="12108" b="8280"/>
          <a:stretch>
            <a:fillRect/>
          </a:stretch>
        </p:blipFill>
        <p:spPr bwMode="auto">
          <a:xfrm>
            <a:off x="2928926" y="4149080"/>
            <a:ext cx="3522692" cy="194421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1" name="Прямоугольник 10"/>
          <p:cNvSpPr/>
          <p:nvPr/>
        </p:nvSpPr>
        <p:spPr>
          <a:xfrm>
            <a:off x="1000100" y="1000108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МОУДО «Центр дополнительного образования детей</a:t>
            </a:r>
            <a:br>
              <a:rPr lang="ru-RU" b="1" dirty="0" smtClean="0">
                <a:solidFill>
                  <a:schemeClr val="accent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</a:br>
            <a:r>
              <a:rPr lang="ru-RU" b="1" dirty="0" smtClean="0">
                <a:solidFill>
                  <a:schemeClr val="accent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городского округа Стрежевой»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2500306"/>
            <a:ext cx="67151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СТАЖИРОВКА ПО ТЕМЕ: </a:t>
            </a:r>
          </a:p>
          <a:p>
            <a:pPr algn="ctr">
              <a:buNone/>
              <a:defRPr/>
            </a:pPr>
            <a: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«СОВРЕМЕННОЕ ЗАНЯТИЕ В УЧРЕЖДЕНИИ ДОПОЛНИТЕЛЬНОГО ОБРАЗОВАНИЯ»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512763"/>
            <a:ext cx="8001000" cy="914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Универсальные учебные действия</a:t>
            </a:r>
            <a:endParaRPr lang="ru-RU" sz="4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87624" y="2357438"/>
            <a:ext cx="3670126" cy="4000500"/>
          </a:xfrm>
          <a:prstGeom prst="round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 широком значении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умение учиться, т.е. способность субъекта к саморазвитию и самосовершенствованию путем сознательного и активного присвоения нового социального опыта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1563" y="500063"/>
            <a:ext cx="8001000" cy="928687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43500" y="1772816"/>
            <a:ext cx="3714750" cy="4824536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 узком значении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совокупность способов действия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обучающегося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(а также связанных с ними навыков учебной работы), обеспечивающих его способность к самостоятельному усвоению новых знаний и умений, включая организацию этого процесса</a:t>
            </a:r>
          </a:p>
        </p:txBody>
      </p:sp>
      <p:cxnSp>
        <p:nvCxnSpPr>
          <p:cNvPr id="9" name="Прямая соединительная линия 8"/>
          <p:cNvCxnSpPr>
            <a:stCxn id="6" idx="2"/>
            <a:endCxn id="5" idx="0"/>
          </p:cNvCxnSpPr>
          <p:nvPr/>
        </p:nvCxnSpPr>
        <p:spPr>
          <a:xfrm flipH="1">
            <a:off x="3022687" y="1428750"/>
            <a:ext cx="2049376" cy="9286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6" idx="2"/>
            <a:endCxn id="7" idx="0"/>
          </p:cNvCxnSpPr>
          <p:nvPr/>
        </p:nvCxnSpPr>
        <p:spPr>
          <a:xfrm>
            <a:off x="5072063" y="1428750"/>
            <a:ext cx="1928812" cy="3440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6084888" y="3284538"/>
            <a:ext cx="2857500" cy="14287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88" y="714375"/>
            <a:ext cx="6143625" cy="12731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Виды </a:t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универсальных </a:t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учебных действий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571625" y="357188"/>
            <a:ext cx="6786563" cy="216852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87450" y="3284538"/>
            <a:ext cx="2928938" cy="142875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500313" y="4500563"/>
            <a:ext cx="2857500" cy="142875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932040" y="4508500"/>
            <a:ext cx="3024336" cy="14287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5" idx="4"/>
            <a:endCxn id="6" idx="7"/>
          </p:cNvCxnSpPr>
          <p:nvPr/>
        </p:nvCxnSpPr>
        <p:spPr>
          <a:xfrm rot="5400000">
            <a:off x="3842544" y="2370932"/>
            <a:ext cx="968375" cy="12779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4"/>
            <a:endCxn id="8" idx="0"/>
          </p:cNvCxnSpPr>
          <p:nvPr/>
        </p:nvCxnSpPr>
        <p:spPr>
          <a:xfrm rot="5400000">
            <a:off x="3459957" y="2994819"/>
            <a:ext cx="1974850" cy="10366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5" idx="4"/>
            <a:endCxn id="9" idx="0"/>
          </p:cNvCxnSpPr>
          <p:nvPr/>
        </p:nvCxnSpPr>
        <p:spPr>
          <a:xfrm>
            <a:off x="4964907" y="2525713"/>
            <a:ext cx="1479301" cy="19827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" idx="4"/>
            <a:endCxn id="7" idx="1"/>
          </p:cNvCxnSpPr>
          <p:nvPr/>
        </p:nvCxnSpPr>
        <p:spPr>
          <a:xfrm rot="16200000" flipH="1">
            <a:off x="5249862" y="2241551"/>
            <a:ext cx="968375" cy="1536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16" name="Прямоугольник 58"/>
          <p:cNvSpPr>
            <a:spLocks noChangeArrowheads="1"/>
          </p:cNvSpPr>
          <p:nvPr/>
        </p:nvSpPr>
        <p:spPr bwMode="auto">
          <a:xfrm>
            <a:off x="5946552" y="3789363"/>
            <a:ext cx="31452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КОММУНИКАТИВНЫЕ</a:t>
            </a:r>
          </a:p>
        </p:txBody>
      </p:sp>
      <p:sp>
        <p:nvSpPr>
          <p:cNvPr id="47117" name="Прямоугольник 59"/>
          <p:cNvSpPr>
            <a:spLocks noChangeArrowheads="1"/>
          </p:cNvSpPr>
          <p:nvPr/>
        </p:nvSpPr>
        <p:spPr bwMode="auto">
          <a:xfrm>
            <a:off x="4850108" y="5084763"/>
            <a:ext cx="27426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ПОЗНАВАТЕЛЬНЫЕ</a:t>
            </a:r>
          </a:p>
        </p:txBody>
      </p:sp>
      <p:sp>
        <p:nvSpPr>
          <p:cNvPr id="47118" name="Прямоугольник 60"/>
          <p:cNvSpPr>
            <a:spLocks noChangeArrowheads="1"/>
          </p:cNvSpPr>
          <p:nvPr/>
        </p:nvSpPr>
        <p:spPr bwMode="auto">
          <a:xfrm>
            <a:off x="2536377" y="5084763"/>
            <a:ext cx="23710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РЕГУЛЯТИВНЫЕ</a:t>
            </a:r>
          </a:p>
        </p:txBody>
      </p:sp>
      <p:sp>
        <p:nvSpPr>
          <p:cNvPr id="47119" name="Прямоугольник 61"/>
          <p:cNvSpPr>
            <a:spLocks noChangeArrowheads="1"/>
          </p:cNvSpPr>
          <p:nvPr/>
        </p:nvSpPr>
        <p:spPr bwMode="auto">
          <a:xfrm>
            <a:off x="1548441" y="3789363"/>
            <a:ext cx="21418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ЛИЧНОСТНЫЕ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Metod3\Desktop\ПО СТАЖИРОВКЕ ИЗ ИНТЕРНЕТА\3\ууд (2) - копия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88640"/>
            <a:ext cx="8856984" cy="6480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Универсальные учебные действия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ПРОБЛЕМНАЯ ГРУПП ФГОС\ПРОБЛЕМНАЯ ГРУППА 15-16\19.11.15\ууд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08720"/>
            <a:ext cx="8856983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/>
          <a:lstStyle/>
          <a:p>
            <a:r>
              <a:rPr lang="ru-RU" b="1" dirty="0" smtClean="0">
                <a:solidFill>
                  <a:schemeClr val="accent4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ЦЕЛЬ: ознакомление слушателей(стажеров)с технологией составления «Технологической карты» учебного занятия.</a:t>
            </a:r>
            <a:endParaRPr lang="ru-RU" b="1" dirty="0">
              <a:solidFill>
                <a:schemeClr val="accent4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МОДУЛЬ 3</a:t>
            </a:r>
            <a:br>
              <a:rPr lang="ru-RU" sz="2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ТЕХНОЛОГИЧЕСКАЯ КАРТА СОВРЕМЕННОГО ЗАНЯТИЯ (3 ч.)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Понятие, структура технологической карты занятия;</a:t>
            </a:r>
          </a:p>
          <a:p>
            <a:pPr lvl="0"/>
            <a:r>
              <a:rPr lang="ru-RU" sz="28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Что такое УУД и их виды;</a:t>
            </a:r>
          </a:p>
          <a:p>
            <a:pPr lvl="0"/>
            <a:r>
              <a:rPr lang="ru-RU" sz="28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Кофе-пауза;</a:t>
            </a:r>
          </a:p>
          <a:p>
            <a:pPr lvl="0"/>
            <a:r>
              <a:rPr lang="ru-RU" sz="28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Проведение открытого занятия (педагог </a:t>
            </a:r>
            <a:r>
              <a:rPr lang="ru-RU" sz="2800" b="1" dirty="0" err="1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Колычева</a:t>
            </a:r>
            <a:r>
              <a:rPr lang="ru-RU" sz="28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Н.Ю.);</a:t>
            </a:r>
          </a:p>
          <a:p>
            <a:pPr lvl="0"/>
            <a:r>
              <a:rPr lang="ru-RU" sz="28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Анализ учебного занятия;</a:t>
            </a:r>
          </a:p>
          <a:p>
            <a:pPr lvl="0"/>
            <a:r>
              <a:rPr lang="ru-RU" sz="28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Рефлексия.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Режим работы:</a:t>
            </a:r>
            <a:endParaRPr lang="ru-RU" sz="32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32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это новый вид методической продукции;</a:t>
            </a:r>
          </a:p>
          <a:p>
            <a:pPr>
              <a:buFontTx/>
              <a:buChar char="-"/>
            </a:pPr>
            <a:r>
              <a:rPr lang="ru-RU" sz="32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это способ графического проектирования занятия, таблица, позволяющая структурировать занятие по выбранным педагогом параметрам.</a:t>
            </a:r>
            <a:endParaRPr lang="ru-RU" sz="3200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Технологическая карта занятия</a:t>
            </a:r>
            <a:endParaRPr lang="ru-RU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388760"/>
                <a:gridCol w="1903080"/>
                <a:gridCol w="1913344"/>
                <a:gridCol w="13784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Этапы занятия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Задачи этапа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Деятельность</a:t>
                      </a:r>
                      <a:r>
                        <a:rPr lang="ru-RU" baseline="0" dirty="0" smtClean="0"/>
                        <a:t> педагога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Деятельность обучающихся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УУД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ПРИМЕР №1</a:t>
            </a:r>
            <a:endParaRPr lang="ru-RU" sz="2800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Этап  занятия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Время для этапа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Универсальные</a:t>
                      </a:r>
                      <a:r>
                        <a:rPr lang="ru-RU" baseline="0" dirty="0" smtClean="0"/>
                        <a:t> учебные действия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познавательные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коммуникативные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регулятивные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ПРИМЕР №2</a:t>
            </a:r>
            <a:endParaRPr lang="ru-RU" sz="2800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/>
                <a:gridCol w="1224136"/>
                <a:gridCol w="1440160"/>
                <a:gridCol w="1440160"/>
                <a:gridCol w="1224136"/>
                <a:gridCol w="17385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Этап</a:t>
                      </a:r>
                    </a:p>
                    <a:p>
                      <a:pPr algn="ctr"/>
                      <a:r>
                        <a:rPr lang="ru-RU" dirty="0" smtClean="0"/>
                        <a:t>занятия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Деятельность педагога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Деятельность обучающихся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Используемые методы, приемы, формы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Формируемые УУД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взаимодействия(сотрудничества)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ПРИМЕР №3</a:t>
            </a:r>
            <a:endParaRPr lang="ru-RU" sz="2800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872208"/>
                <a:gridCol w="1080120"/>
                <a:gridCol w="1162472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Дидактическая структура занятия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Деятельность обучающихся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Деятельность педагога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Задания для обучающихся, выполнение которых приведет к достижению</a:t>
                      </a:r>
                      <a:r>
                        <a:rPr lang="ru-RU" baseline="0" dirty="0" smtClean="0"/>
                        <a:t> запланированных результатов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Планируемые результаты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Предметные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УУД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ПРИМЕР №4</a:t>
            </a:r>
            <a:endParaRPr lang="ru-RU" sz="2800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0" y="3501008"/>
          <a:ext cx="8784980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70"/>
                <a:gridCol w="2001822"/>
                <a:gridCol w="1756996"/>
                <a:gridCol w="1756996"/>
                <a:gridCol w="1756996"/>
              </a:tblGrid>
              <a:tr h="1785798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Этапы</a:t>
                      </a:r>
                    </a:p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занятия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Дидактическая </a:t>
                      </a:r>
                    </a:p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структура занятия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Деятельность</a:t>
                      </a:r>
                    </a:p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педагога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Деятельность</a:t>
                      </a:r>
                    </a:p>
                    <a:p>
                      <a:pPr algn="just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обучающихся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Планируемые результаты</a:t>
                      </a:r>
                    </a:p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(формируемые УУД)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464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>
                <a:solidFill>
                  <a:schemeClr val="accent4"/>
                </a:solidFill>
              </a:rPr>
              <a:t>Тема занятия: </a:t>
            </a:r>
            <a:br>
              <a:rPr lang="ru-RU" sz="1800" dirty="0" smtClean="0">
                <a:solidFill>
                  <a:schemeClr val="accent4"/>
                </a:solidFill>
              </a:rPr>
            </a:br>
            <a:r>
              <a:rPr lang="ru-RU" sz="1800" dirty="0" smtClean="0">
                <a:solidFill>
                  <a:schemeClr val="accent4"/>
                </a:solidFill>
              </a:rPr>
              <a:t>Цель:</a:t>
            </a:r>
            <a:br>
              <a:rPr lang="ru-RU" sz="1800" dirty="0" smtClean="0">
                <a:solidFill>
                  <a:schemeClr val="accent4"/>
                </a:solidFill>
              </a:rPr>
            </a:br>
            <a:r>
              <a:rPr lang="ru-RU" sz="1800" dirty="0" smtClean="0">
                <a:solidFill>
                  <a:schemeClr val="accent4"/>
                </a:solidFill>
              </a:rPr>
              <a:t>Задачи:</a:t>
            </a:r>
            <a:br>
              <a:rPr lang="ru-RU" sz="1800" dirty="0" smtClean="0">
                <a:solidFill>
                  <a:schemeClr val="accent4"/>
                </a:solidFill>
              </a:rPr>
            </a:br>
            <a:r>
              <a:rPr lang="ru-RU" sz="1800" dirty="0" smtClean="0">
                <a:solidFill>
                  <a:schemeClr val="accent4"/>
                </a:solidFill>
              </a:rPr>
              <a:t>- </a:t>
            </a:r>
            <a:r>
              <a:rPr lang="ru-RU" sz="1800" i="1" dirty="0" smtClean="0">
                <a:solidFill>
                  <a:schemeClr val="accent4"/>
                </a:solidFill>
              </a:rPr>
              <a:t>обучающие (образовательные)</a:t>
            </a:r>
            <a:r>
              <a:rPr lang="ru-RU" sz="1800" dirty="0" smtClean="0">
                <a:solidFill>
                  <a:schemeClr val="accent4"/>
                </a:solidFill>
              </a:rPr>
              <a:t/>
            </a:r>
            <a:br>
              <a:rPr lang="ru-RU" sz="1800" dirty="0" smtClean="0">
                <a:solidFill>
                  <a:schemeClr val="accent4"/>
                </a:solidFill>
              </a:rPr>
            </a:br>
            <a:r>
              <a:rPr lang="ru-RU" sz="1800" i="1" dirty="0" smtClean="0">
                <a:solidFill>
                  <a:schemeClr val="accent4"/>
                </a:solidFill>
              </a:rPr>
              <a:t>- развивающие</a:t>
            </a:r>
            <a:r>
              <a:rPr lang="ru-RU" sz="1800" dirty="0" smtClean="0">
                <a:solidFill>
                  <a:schemeClr val="accent4"/>
                </a:solidFill>
              </a:rPr>
              <a:t/>
            </a:r>
            <a:br>
              <a:rPr lang="ru-RU" sz="1800" dirty="0" smtClean="0">
                <a:solidFill>
                  <a:schemeClr val="accent4"/>
                </a:solidFill>
              </a:rPr>
            </a:br>
            <a:r>
              <a:rPr lang="ru-RU" sz="1800" i="1" dirty="0" smtClean="0">
                <a:solidFill>
                  <a:schemeClr val="accent4"/>
                </a:solidFill>
              </a:rPr>
              <a:t>- воспитательные</a:t>
            </a:r>
            <a:r>
              <a:rPr lang="ru-RU" sz="1800" dirty="0" smtClean="0">
                <a:solidFill>
                  <a:schemeClr val="accent4"/>
                </a:solidFill>
              </a:rPr>
              <a:t/>
            </a:r>
            <a:br>
              <a:rPr lang="ru-RU" sz="1800" dirty="0" smtClean="0">
                <a:solidFill>
                  <a:schemeClr val="accent4"/>
                </a:solidFill>
              </a:rPr>
            </a:br>
            <a:r>
              <a:rPr lang="ru-RU" sz="1800" dirty="0" smtClean="0">
                <a:solidFill>
                  <a:schemeClr val="accent4"/>
                </a:solidFill>
              </a:rPr>
              <a:t>Тип занятия:</a:t>
            </a:r>
            <a:br>
              <a:rPr lang="ru-RU" sz="1800" dirty="0" smtClean="0">
                <a:solidFill>
                  <a:schemeClr val="accent4"/>
                </a:solidFill>
              </a:rPr>
            </a:br>
            <a:r>
              <a:rPr lang="ru-RU" sz="1800" dirty="0" smtClean="0">
                <a:solidFill>
                  <a:schemeClr val="accent4"/>
                </a:solidFill>
              </a:rPr>
              <a:t>Характеристика группы: </a:t>
            </a:r>
            <a:br>
              <a:rPr lang="ru-RU" sz="1800" dirty="0" smtClean="0">
                <a:solidFill>
                  <a:schemeClr val="accent4"/>
                </a:solidFill>
              </a:rPr>
            </a:br>
            <a:r>
              <a:rPr lang="ru-RU" sz="1800" dirty="0" smtClean="0">
                <a:solidFill>
                  <a:schemeClr val="accent4"/>
                </a:solidFill>
              </a:rPr>
              <a:t>Продолжительность занятия: </a:t>
            </a:r>
            <a:br>
              <a:rPr lang="ru-RU" sz="1800" dirty="0" smtClean="0">
                <a:solidFill>
                  <a:schemeClr val="accent4"/>
                </a:solidFill>
              </a:rPr>
            </a:br>
            <a:r>
              <a:rPr lang="ru-RU" sz="1800" dirty="0" smtClean="0">
                <a:solidFill>
                  <a:schemeClr val="accent4"/>
                </a:solidFill>
              </a:rPr>
              <a:t>Формы работы на занятии: </a:t>
            </a:r>
            <a:br>
              <a:rPr lang="ru-RU" sz="1800" dirty="0" smtClean="0">
                <a:solidFill>
                  <a:schemeClr val="accent4"/>
                </a:solidFill>
              </a:rPr>
            </a:br>
            <a:r>
              <a:rPr lang="ru-RU" sz="1800" dirty="0" smtClean="0">
                <a:solidFill>
                  <a:schemeClr val="accent4"/>
                </a:solidFill>
              </a:rPr>
              <a:t>Технологии и методы организации занятия:</a:t>
            </a:r>
            <a:br>
              <a:rPr lang="ru-RU" sz="1800" dirty="0" smtClean="0">
                <a:solidFill>
                  <a:schemeClr val="accent4"/>
                </a:solidFill>
              </a:rPr>
            </a:br>
            <a:r>
              <a:rPr lang="ru-RU" sz="1800" dirty="0" smtClean="0">
                <a:solidFill>
                  <a:schemeClr val="accent4"/>
                </a:solidFill>
              </a:rPr>
              <a:t>Оборудование,  инструменты и материалы: </a:t>
            </a:r>
            <a:br>
              <a:rPr lang="ru-RU" sz="1800" dirty="0" smtClean="0">
                <a:solidFill>
                  <a:schemeClr val="accent4"/>
                </a:solidFill>
              </a:rPr>
            </a:br>
            <a:r>
              <a:rPr lang="ru-RU" sz="1800" dirty="0" smtClean="0">
                <a:solidFill>
                  <a:schemeClr val="accent4"/>
                </a:solidFill>
              </a:rPr>
              <a:t>Литература:</a:t>
            </a:r>
            <a:br>
              <a:rPr lang="ru-RU" sz="1800" dirty="0" smtClean="0">
                <a:solidFill>
                  <a:schemeClr val="accent4"/>
                </a:solidFill>
              </a:rPr>
            </a:br>
            <a:endParaRPr lang="ru-RU" sz="18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917</TotalTime>
  <Words>243</Words>
  <Application>Microsoft Office PowerPoint</Application>
  <PresentationFormat>Экран (4:3)</PresentationFormat>
  <Paragraphs>67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  РЕСУРСНО-ВНЕДРЕНЧЕСКИЙ ЦЕНТР ИННОВАЦИЙ «ШКОЛА ЭФФЕКТИВНОЙ САМОРЕАЛИЗАЦИИ»  «ЦДОД городского округа СТРЕЖЕВОЙ»</vt:lpstr>
      <vt:lpstr>МОДУЛЬ 3 ТЕХНОЛОГИЧЕСКАЯ КАРТА СОВРЕМЕННОГО ЗАНЯТИЯ (3 ч.)</vt:lpstr>
      <vt:lpstr>Режим работы:</vt:lpstr>
      <vt:lpstr>Технологическая карта занятия</vt:lpstr>
      <vt:lpstr>ПРИМЕР №1</vt:lpstr>
      <vt:lpstr>ПРИМЕР №2</vt:lpstr>
      <vt:lpstr>ПРИМЕР №3</vt:lpstr>
      <vt:lpstr>ПРИМЕР №4</vt:lpstr>
      <vt:lpstr>         Тема занятия:  Цель: Задачи: - обучающие (образовательные) - развивающие - воспитательные Тип занятия: Характеристика группы:  Продолжительность занятия:  Формы работы на занятии:  Технологии и методы организации занятия: Оборудование,  инструменты и материалы:  Литература: </vt:lpstr>
      <vt:lpstr>Универсальные учебные действия</vt:lpstr>
      <vt:lpstr>Виды  универсальных  учебных действий</vt:lpstr>
      <vt:lpstr>Слайд 12</vt:lpstr>
      <vt:lpstr>Универсальные учебные действия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Metod3</dc:creator>
  <cp:lastModifiedBy>Metod3</cp:lastModifiedBy>
  <cp:revision>119</cp:revision>
  <dcterms:created xsi:type="dcterms:W3CDTF">2012-10-22T09:00:05Z</dcterms:created>
  <dcterms:modified xsi:type="dcterms:W3CDTF">2016-12-14T03:15:22Z</dcterms:modified>
</cp:coreProperties>
</file>